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101"/>
    <a:srgbClr val="8A0101"/>
    <a:srgbClr val="C2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6308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610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8088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222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6733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595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397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8914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1911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709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187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AF016-BC7B-1E40-9DCE-99792374FD02}" type="datetimeFigureOut">
              <a:rPr lang="es-ES_tradnl" smtClean="0"/>
              <a:t>1/11/21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2C7C-5F1A-4143-BDDE-8B0A312A351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688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842" y="912675"/>
            <a:ext cx="3175000" cy="52197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447" y="14012"/>
            <a:ext cx="9817553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868" y="1055412"/>
            <a:ext cx="10575235" cy="2387600"/>
          </a:xfrm>
        </p:spPr>
        <p:txBody>
          <a:bodyPr>
            <a:normAutofit/>
          </a:bodyPr>
          <a:lstStyle/>
          <a:p>
            <a:r>
              <a:rPr lang="es-ES_tradnl" cap="small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Seminario 2:</a:t>
            </a:r>
            <a:br>
              <a:rPr lang="es-ES_tradn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</a:br>
            <a:r>
              <a:rPr lang="es-ES" sz="5300" cap="small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Sinestesia</a:t>
            </a:r>
            <a:endParaRPr lang="es-ES_tradnl" sz="5300" cap="small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4486" y="3602038"/>
            <a:ext cx="9144000" cy="2812015"/>
          </a:xfrm>
        </p:spPr>
        <p:txBody>
          <a:bodyPr>
            <a:noAutofit/>
          </a:bodyPr>
          <a:lstStyle/>
          <a:p>
            <a:endParaRPr lang="es-ES_tradnl" sz="3600" dirty="0"/>
          </a:p>
          <a:p>
            <a:r>
              <a:rPr lang="es-ES_tradnl" sz="3600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L</a:t>
            </a:r>
            <a:r>
              <a:rPr lang="es-ES" sz="3600" dirty="0">
                <a:solidFill>
                  <a:schemeClr val="bg2">
                    <a:lumMod val="25000"/>
                  </a:schemeClr>
                </a:solidFill>
                <a:latin typeface="Baskerville" charset="0"/>
                <a:ea typeface="Baskerville" charset="0"/>
                <a:cs typeface="Baskerville" charset="0"/>
              </a:rPr>
              <a:t>os binomios fantásticos</a:t>
            </a:r>
            <a:endParaRPr lang="es-ES_tradnl" sz="3600" dirty="0">
              <a:solidFill>
                <a:schemeClr val="bg2">
                  <a:lumMod val="25000"/>
                </a:schemeClr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27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52400"/>
            <a:ext cx="5715000" cy="67056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5049" y="451908"/>
            <a:ext cx="10515600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Máquina para generar </a:t>
            </a:r>
            <a:br>
              <a:rPr lang="es-ES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</a:br>
            <a:r>
              <a:rPr lang="es-ES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binomios fantásticos</a:t>
            </a:r>
            <a:endParaRPr lang="es-ES_tradnl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166396" y="2044311"/>
            <a:ext cx="6066453" cy="10108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_tradnl" dirty="0" err="1">
                <a:latin typeface="Baskerville" charset="0"/>
                <a:ea typeface="Baskerville" charset="0"/>
                <a:cs typeface="Baskerville" charset="0"/>
              </a:rPr>
              <a:t>Seg</a:t>
            </a:r>
            <a:r>
              <a:rPr lang="es-ES" dirty="0" err="1">
                <a:latin typeface="Baskerville" charset="0"/>
                <a:ea typeface="Baskerville" charset="0"/>
                <a:cs typeface="Baskerville" charset="0"/>
              </a:rPr>
              <a:t>ún</a:t>
            </a: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 las instrucciones de Gianni </a:t>
            </a:r>
            <a:r>
              <a:rPr lang="es-ES" dirty="0" err="1">
                <a:latin typeface="Baskerville" charset="0"/>
                <a:ea typeface="Baskerville" charset="0"/>
                <a:cs typeface="Baskerville" charset="0"/>
              </a:rPr>
              <a:t>Rodari</a:t>
            </a: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en su </a:t>
            </a:r>
            <a:r>
              <a:rPr lang="es-ES" i="1" dirty="0">
                <a:latin typeface="Baskerville" charset="0"/>
                <a:ea typeface="Baskerville" charset="0"/>
                <a:cs typeface="Baskerville" charset="0"/>
              </a:rPr>
              <a:t>Gramática de la fantasía.</a:t>
            </a:r>
            <a:endParaRPr lang="es-ES_tradnl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581150" y="3505200"/>
            <a:ext cx="45366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Gianni </a:t>
            </a:r>
            <a:r>
              <a:rPr lang="es-ES_tradnl" sz="2400" b="1" dirty="0" err="1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Rodari</a:t>
            </a:r>
            <a:r>
              <a:rPr lang="es-ES_tradnl" sz="24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 (1920-1980), por cierto, es </a:t>
            </a:r>
            <a:r>
              <a:rPr lang="es-ES" sz="24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este señor de aquí</a:t>
            </a:r>
            <a:endParaRPr lang="es-ES_tradnl" sz="2400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cxnSp>
        <p:nvCxnSpPr>
          <p:cNvPr id="10" name="Conector recto de flecha 9"/>
          <p:cNvCxnSpPr/>
          <p:nvPr/>
        </p:nvCxnSpPr>
        <p:spPr>
          <a:xfrm>
            <a:off x="2613349" y="5048250"/>
            <a:ext cx="3619500" cy="0"/>
          </a:xfrm>
          <a:prstGeom prst="straightConnector1">
            <a:avLst/>
          </a:prstGeom>
          <a:ln w="95250">
            <a:solidFill>
              <a:srgbClr val="7401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273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Proceda a crear su texto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443037"/>
            <a:ext cx="1695450" cy="76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000" b="1" dirty="0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Sustantivo 1</a:t>
            </a:r>
            <a:endParaRPr lang="es-ES_tradnl" sz="2000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943850" y="1439861"/>
            <a:ext cx="3543300" cy="7651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_tradnl" sz="2000" b="1">
                <a:solidFill>
                  <a:srgbClr val="740101"/>
                </a:solidFill>
                <a:latin typeface="Baskerville" charset="0"/>
                <a:ea typeface="Baskerville" charset="0"/>
                <a:cs typeface="Baskerville" charset="0"/>
              </a:rPr>
              <a:t>Sustantivo 2</a:t>
            </a:r>
            <a:endParaRPr lang="es-ES_tradnl" sz="2000" b="1" dirty="0">
              <a:solidFill>
                <a:srgbClr val="740101"/>
              </a:solidFill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85800" y="2501898"/>
            <a:ext cx="384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Baskerville" charset="0"/>
                <a:ea typeface="Baskerville" charset="0"/>
                <a:cs typeface="Baskerville" charset="0"/>
              </a:rPr>
              <a:t>En este espacio unimos los dos elementos mediante una </a:t>
            </a:r>
            <a:r>
              <a:rPr lang="es-ES_tradnl" b="1" dirty="0" err="1">
                <a:latin typeface="Baskerville" charset="0"/>
                <a:ea typeface="Baskerville" charset="0"/>
                <a:cs typeface="Baskerville" charset="0"/>
              </a:rPr>
              <a:t>preposici</a:t>
            </a:r>
            <a:r>
              <a:rPr lang="es-ES" b="1" dirty="0" err="1">
                <a:latin typeface="Baskerville" charset="0"/>
                <a:ea typeface="Baskerville" charset="0"/>
                <a:cs typeface="Baskerville" charset="0"/>
              </a:rPr>
              <a:t>ón</a:t>
            </a:r>
            <a:endParaRPr lang="es-ES_tradnl" b="1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85800" y="3821903"/>
            <a:ext cx="384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Baskerville" charset="0"/>
                <a:ea typeface="Baskerville" charset="0"/>
                <a:cs typeface="Baskerville" charset="0"/>
              </a:rPr>
              <a:t>En este espacio unimos los dos elementos mediante una </a:t>
            </a:r>
            <a:r>
              <a:rPr lang="es-ES_tradnl" b="1" dirty="0" err="1">
                <a:latin typeface="Baskerville" charset="0"/>
                <a:ea typeface="Baskerville" charset="0"/>
                <a:cs typeface="Baskerville" charset="0"/>
              </a:rPr>
              <a:t>preposici</a:t>
            </a:r>
            <a:r>
              <a:rPr lang="es-ES" b="1" dirty="0" err="1">
                <a:latin typeface="Baskerville" charset="0"/>
                <a:ea typeface="Baskerville" charset="0"/>
                <a:cs typeface="Baskerville" charset="0"/>
              </a:rPr>
              <a:t>ón</a:t>
            </a:r>
            <a:r>
              <a:rPr lang="es-ES" b="1" dirty="0">
                <a:latin typeface="Baskerville" charset="0"/>
                <a:ea typeface="Baskerville" charset="0"/>
                <a:cs typeface="Baskerville" charset="0"/>
              </a:rPr>
              <a:t> distinta a la anterior</a:t>
            </a:r>
            <a:endParaRPr lang="es-ES_tradnl" b="1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85800" y="5141909"/>
            <a:ext cx="3848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Baskerville" charset="0"/>
                <a:ea typeface="Baskerville" charset="0"/>
                <a:cs typeface="Baskerville" charset="0"/>
              </a:rPr>
              <a:t>En este espacio unimos los dos elementos mediante una </a:t>
            </a:r>
            <a:r>
              <a:rPr lang="es-ES_tradnl" b="1" dirty="0" err="1">
                <a:latin typeface="Baskerville" charset="0"/>
                <a:ea typeface="Baskerville" charset="0"/>
                <a:cs typeface="Baskerville" charset="0"/>
              </a:rPr>
              <a:t>preposici</a:t>
            </a:r>
            <a:r>
              <a:rPr lang="es-ES" b="1" dirty="0" err="1">
                <a:latin typeface="Baskerville" charset="0"/>
                <a:ea typeface="Baskerville" charset="0"/>
                <a:cs typeface="Baskerville" charset="0"/>
              </a:rPr>
              <a:t>ón</a:t>
            </a:r>
            <a:r>
              <a:rPr lang="es-ES" b="1" dirty="0">
                <a:latin typeface="Baskerville" charset="0"/>
                <a:ea typeface="Baskerville" charset="0"/>
                <a:cs typeface="Baskerville" charset="0"/>
              </a:rPr>
              <a:t> distinta a las dos anteriores</a:t>
            </a:r>
            <a:endParaRPr lang="es-ES_tradnl" b="1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686300" y="2594230"/>
            <a:ext cx="7181850" cy="37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dirty="0">
                <a:latin typeface="Baskerville" charset="0"/>
                <a:ea typeface="Baskerville" charset="0"/>
                <a:cs typeface="Baskerville" charset="0"/>
              </a:rPr>
              <a:t>Por </a:t>
            </a:r>
            <a:r>
              <a:rPr lang="es-ES" dirty="0">
                <a:latin typeface="Baskerville" charset="0"/>
                <a:ea typeface="Baskerville" charset="0"/>
                <a:cs typeface="Baskerville" charset="0"/>
              </a:rPr>
              <a:t>último, este texto lo sustituimos por la historia.</a:t>
            </a:r>
            <a:endParaRPr lang="es-ES_tradnl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38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104</Words>
  <Application>Microsoft Macintosh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Baskerville</vt:lpstr>
      <vt:lpstr>Calibri</vt:lpstr>
      <vt:lpstr>Calibri Light</vt:lpstr>
      <vt:lpstr>Tema de Office</vt:lpstr>
      <vt:lpstr>Seminario 2: Sinestesia</vt:lpstr>
      <vt:lpstr>Máquina para generar  binomios fantásticos</vt:lpstr>
      <vt:lpstr>Proceda a crear su texto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1: El qué y el cómo del arte de narrar:  de Mamá Oca a Hugo Cabret</dc:title>
  <dc:creator>Usuario de Microsoft Office</dc:creator>
  <cp:lastModifiedBy>Juan García Única</cp:lastModifiedBy>
  <cp:revision>20</cp:revision>
  <dcterms:created xsi:type="dcterms:W3CDTF">2017-02-27T19:47:24Z</dcterms:created>
  <dcterms:modified xsi:type="dcterms:W3CDTF">2021-11-01T06:23:31Z</dcterms:modified>
</cp:coreProperties>
</file>